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4"/>
  </p:sldMasterIdLst>
  <p:notesMasterIdLst>
    <p:notesMasterId r:id="rId18"/>
  </p:notesMasterIdLst>
  <p:handoutMasterIdLst>
    <p:handoutMasterId r:id="rId19"/>
  </p:handoutMasterIdLst>
  <p:sldIdLst>
    <p:sldId id="2147472843" r:id="rId5"/>
    <p:sldId id="6046" r:id="rId6"/>
    <p:sldId id="262" r:id="rId7"/>
    <p:sldId id="2147472844" r:id="rId8"/>
    <p:sldId id="2147472845" r:id="rId9"/>
    <p:sldId id="2147472846" r:id="rId10"/>
    <p:sldId id="2147472847" r:id="rId11"/>
    <p:sldId id="2147472851" r:id="rId12"/>
    <p:sldId id="2147472852" r:id="rId13"/>
    <p:sldId id="2147472831" r:id="rId14"/>
    <p:sldId id="274" r:id="rId15"/>
    <p:sldId id="2147472853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ff, Phil" initials="CP" lastIdx="19" clrIdx="0">
    <p:extLst>
      <p:ext uri="{19B8F6BF-5375-455C-9EA6-DF929625EA0E}">
        <p15:presenceInfo xmlns:p15="http://schemas.microsoft.com/office/powerpoint/2012/main" userId="S::pcuff@uk.imshealth.com::b7d5fd34-5b99-43c6-ad02-d83ef6d54950" providerId="AD"/>
      </p:ext>
    </p:extLst>
  </p:cmAuthor>
  <p:cmAuthor id="2" name="Brennan, Garrett" initials="BG" lastIdx="44" clrIdx="1">
    <p:extLst>
      <p:ext uri="{19B8F6BF-5375-455C-9EA6-DF929625EA0E}">
        <p15:presenceInfo xmlns:p15="http://schemas.microsoft.com/office/powerpoint/2012/main" userId="S::garrett.brennan@iqvia.com::f51c084c-3184-4a42-830a-e5e0d05a3259" providerId="AD"/>
      </p:ext>
    </p:extLst>
  </p:cmAuthor>
  <p:cmAuthor id="3" name="LeBouef, David" initials="LD" lastIdx="29" clrIdx="2">
    <p:extLst>
      <p:ext uri="{19B8F6BF-5375-455C-9EA6-DF929625EA0E}">
        <p15:presenceInfo xmlns:p15="http://schemas.microsoft.com/office/powerpoint/2012/main" userId="S::David.LeBouef@quintiles.com::2263cf62-1491-4aba-8ffd-841d72c8fe6e" providerId="AD"/>
      </p:ext>
    </p:extLst>
  </p:cmAuthor>
  <p:cmAuthor id="4" name="Punzel, Natalie" initials="PN" lastIdx="3" clrIdx="3">
    <p:extLst>
      <p:ext uri="{19B8F6BF-5375-455C-9EA6-DF929625EA0E}">
        <p15:presenceInfo xmlns:p15="http://schemas.microsoft.com/office/powerpoint/2012/main" userId="S::natalie.punzel@iqvia.com::5f19c317-720b-4eef-ab92-8b1481ee52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  <a:srgbClr val="005587"/>
    <a:srgbClr val="DA291C"/>
    <a:srgbClr val="43B02A"/>
    <a:srgbClr val="00BFB3"/>
    <a:srgbClr val="7FD1EF"/>
    <a:srgbClr val="40BAE8"/>
    <a:srgbClr val="BFD4E1"/>
    <a:srgbClr val="CBE0F3"/>
    <a:srgbClr val="7FA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B76EE-E989-EB03-4F0F-E5F947CE5070}" v="785" dt="2024-11-07T08:43:41.228"/>
    <p1510:client id="{A236238D-18A4-D83F-BA3F-19C854C32304}" v="1178" dt="2024-11-06T21:36:52.424"/>
    <p1510:client id="{F5F8BA82-CCB8-E7AF-C18F-FE990BD3E339}" v="60" dt="2024-11-07T13:57:40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0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7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5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11/11/2024</a:t>
            </a:fld>
            <a:endParaRPr lang="en-US" sz="10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9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AEB31D-785F-4037-AF55-C38B1E92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4260" y="335950"/>
            <a:ext cx="1414165" cy="2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770386"/>
            <a:ext cx="4476872" cy="2320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9639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A11F1A-D1FF-4159-B849-47DB71239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9581" y="397611"/>
            <a:ext cx="1173592" cy="37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6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7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6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389885A-662E-5947-8436-A98DDE93B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209FE6-0B0A-D14A-BD31-A3A61564F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14D20CB-6BD9-3344-8B42-A798B20AE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5DB0DA4-0F7F-5045-9BBE-0D82F61E5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E46837B-2F3B-3F49-9B2E-B8C03BCF7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49B7DBB-D418-4245-8897-F7BF24A4C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B41ADD7-88C0-DB40-906A-BEDD0E1B9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7FE4F4C-058F-1246-9292-27658894B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AB890B20-7C27-E743-AFC7-1377DA742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BC7BA97-D1F6-6142-A1BF-69BAA576E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0C75DF-794A-7740-B701-C5E07B943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FA5B910-89DD-174C-A26A-EA5961188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097A297-0518-B946-B9DB-E1ECD62C2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E54EF48-C603-844E-86D0-A4AC0707B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Thought slides are 36pt </a:t>
            </a:r>
            <a:br>
              <a:rPr lang="en-US"/>
            </a:br>
            <a:r>
              <a:rPr lang="en-US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Arial 24pt bullet level 1</a:t>
            </a:r>
          </a:p>
          <a:p>
            <a:pPr lvl="1"/>
            <a:r>
              <a:rPr lang="en-US"/>
              <a:t>Arial 24pt bullet level 2</a:t>
            </a:r>
          </a:p>
          <a:p>
            <a:pPr lvl="2"/>
            <a:r>
              <a:rPr lang="en-US"/>
              <a:t>Arial 24pt bullet level 3</a:t>
            </a:r>
          </a:p>
          <a:p>
            <a:pPr lvl="3"/>
            <a:r>
              <a:rPr lang="en-US"/>
              <a:t>Arial 24pt bullet level 4</a:t>
            </a:r>
          </a:p>
          <a:p>
            <a:pPr lvl="4"/>
            <a:r>
              <a:rPr lang="en-US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ECB2AB0-AE05-714C-B46B-551297B2D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5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5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5" y="294470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1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5" y="1702631"/>
            <a:ext cx="11338560" cy="4434698"/>
          </a:xfrm>
          <a:prstGeom prst="rect">
            <a:avLst/>
          </a:prstGeom>
        </p:spPr>
        <p:txBody>
          <a:bodyPr/>
          <a:lstStyle>
            <a:lvl1pPr marL="128588" indent="-128588">
              <a:lnSpc>
                <a:spcPct val="100000"/>
              </a:lnSpc>
              <a:spcBef>
                <a:spcPts val="750"/>
              </a:spcBef>
              <a:defRPr sz="1200">
                <a:solidFill>
                  <a:schemeClr val="tx1"/>
                </a:solidFill>
              </a:defRPr>
            </a:lvl1pPr>
            <a:lvl2pPr marL="257175" indent="-12858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</a:defRPr>
            </a:lvl2pPr>
            <a:lvl3pPr marL="428625" indent="-12858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›"/>
              <a:defRPr sz="1200">
                <a:solidFill>
                  <a:schemeClr val="tx1"/>
                </a:solidFill>
              </a:defRPr>
            </a:lvl3pPr>
            <a:lvl4pPr marL="557213" indent="-12858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</a:defRPr>
            </a:lvl4pPr>
            <a:lvl5pPr marL="685800" indent="-128588">
              <a:lnSpc>
                <a:spcPct val="100000"/>
              </a:lnSpc>
              <a:spcBef>
                <a:spcPts val="600"/>
              </a:spcBef>
              <a:buSzPct val="7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4" y="6387860"/>
            <a:ext cx="9116145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9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9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675" smtClean="0">
                <a:solidFill>
                  <a:schemeClr val="bg1"/>
                </a:solidFill>
              </a:rPr>
              <a:t>‹#›</a:t>
            </a:fld>
            <a:endParaRPr lang="en-US" sz="675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1" y="6396506"/>
            <a:ext cx="1393819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1087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A1D794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11FE6E2-D9E8-0647-A8B0-4DC83BC37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 16pt Arial</a:t>
            </a: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220445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>
                <a:solidFill>
                  <a:schemeClr val="tx1"/>
                </a:solidFill>
                <a:ea typeface="Arial" charset="0"/>
                <a:cs typeface="Arial" charset="0"/>
              </a:rPr>
              <a:t>Copyright © 2019 IQVIA.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91"/>
            <a:ext cx="6261101" cy="68453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16" name="Rectangle 15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388278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9217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16pt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</a:t>
            </a:r>
            <a:r>
              <a:rPr lang="en-US" noProof="0" err="1"/>
              <a:t>dolore</a:t>
            </a:r>
            <a:r>
              <a:rPr lang="en-US" noProof="0"/>
              <a:t>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dolore</a:t>
            </a:r>
            <a:r>
              <a:rPr lang="en-US" noProof="0"/>
              <a:t>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8271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0955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24121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2024-06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971393-FE1D-3B6A-5952-3200539F4C21}"/>
              </a:ext>
            </a:extLst>
          </p:cNvPr>
          <p:cNvSpPr/>
          <p:nvPr userDrawn="1"/>
        </p:nvSpPr>
        <p:spPr>
          <a:xfrm rot="18900000">
            <a:off x="9590939" y="-1090570"/>
            <a:ext cx="3074362" cy="4401184"/>
          </a:xfrm>
          <a:custGeom>
            <a:avLst/>
            <a:gdLst>
              <a:gd name="connsiteX0" fmla="*/ 906398 w 3074362"/>
              <a:gd name="connsiteY0" fmla="*/ 0 h 4401184"/>
              <a:gd name="connsiteX1" fmla="*/ 3074362 w 3074362"/>
              <a:gd name="connsiteY1" fmla="*/ 2167965 h 4401184"/>
              <a:gd name="connsiteX2" fmla="*/ 841143 w 3074362"/>
              <a:gd name="connsiteY2" fmla="*/ 4401184 h 4401184"/>
              <a:gd name="connsiteX3" fmla="*/ 334666 w 3074362"/>
              <a:gd name="connsiteY3" fmla="*/ 4401184 h 4401184"/>
              <a:gd name="connsiteX4" fmla="*/ 0 w 3074362"/>
              <a:gd name="connsiteY4" fmla="*/ 4066518 h 4401184"/>
              <a:gd name="connsiteX5" fmla="*/ 0 w 3074362"/>
              <a:gd name="connsiteY5" fmla="*/ 334667 h 4401184"/>
              <a:gd name="connsiteX6" fmla="*/ 334666 w 3074362"/>
              <a:gd name="connsiteY6" fmla="*/ 0 h 44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362" h="4401184">
                <a:moveTo>
                  <a:pt x="906398" y="0"/>
                </a:moveTo>
                <a:lnTo>
                  <a:pt x="3074362" y="2167965"/>
                </a:lnTo>
                <a:lnTo>
                  <a:pt x="841143" y="4401184"/>
                </a:lnTo>
                <a:lnTo>
                  <a:pt x="334666" y="4401184"/>
                </a:lnTo>
                <a:cubicBezTo>
                  <a:pt x="149835" y="4401184"/>
                  <a:pt x="0" y="4251349"/>
                  <a:pt x="0" y="4066518"/>
                </a:cubicBezTo>
                <a:lnTo>
                  <a:pt x="0" y="334667"/>
                </a:lnTo>
                <a:cubicBezTo>
                  <a:pt x="0" y="149835"/>
                  <a:pt x="149835" y="0"/>
                  <a:pt x="334666" y="0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err="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9D7148-A6F2-CBCC-1252-9028ED2C858C}"/>
              </a:ext>
            </a:extLst>
          </p:cNvPr>
          <p:cNvSpPr/>
          <p:nvPr userDrawn="1"/>
        </p:nvSpPr>
        <p:spPr>
          <a:xfrm rot="2700000">
            <a:off x="6613319" y="-912201"/>
            <a:ext cx="3072335" cy="3072335"/>
          </a:xfrm>
          <a:custGeom>
            <a:avLst/>
            <a:gdLst>
              <a:gd name="connsiteX0" fmla="*/ 0 w 2777410"/>
              <a:gd name="connsiteY0" fmla="*/ 1975810 h 2777410"/>
              <a:gd name="connsiteX1" fmla="*/ 1975810 w 2777410"/>
              <a:gd name="connsiteY1" fmla="*/ 0 h 2777410"/>
              <a:gd name="connsiteX2" fmla="*/ 2540164 w 2777410"/>
              <a:gd name="connsiteY2" fmla="*/ 0 h 2777410"/>
              <a:gd name="connsiteX3" fmla="*/ 2777410 w 2777410"/>
              <a:gd name="connsiteY3" fmla="*/ 237247 h 2777410"/>
              <a:gd name="connsiteX4" fmla="*/ 2777410 w 2777410"/>
              <a:gd name="connsiteY4" fmla="*/ 2540163 h 2777410"/>
              <a:gd name="connsiteX5" fmla="*/ 2540163 w 2777410"/>
              <a:gd name="connsiteY5" fmla="*/ 2777410 h 2777410"/>
              <a:gd name="connsiteX6" fmla="*/ 237247 w 2777410"/>
              <a:gd name="connsiteY6" fmla="*/ 2777410 h 2777410"/>
              <a:gd name="connsiteX7" fmla="*/ 0 w 2777410"/>
              <a:gd name="connsiteY7" fmla="*/ 2540163 h 27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410" h="2777410">
                <a:moveTo>
                  <a:pt x="0" y="1975810"/>
                </a:moveTo>
                <a:lnTo>
                  <a:pt x="1975810" y="0"/>
                </a:lnTo>
                <a:lnTo>
                  <a:pt x="2540164" y="0"/>
                </a:lnTo>
                <a:cubicBezTo>
                  <a:pt x="2671191" y="0"/>
                  <a:pt x="2777410" y="106219"/>
                  <a:pt x="2777410" y="237247"/>
                </a:cubicBezTo>
                <a:lnTo>
                  <a:pt x="2777410" y="2540163"/>
                </a:lnTo>
                <a:cubicBezTo>
                  <a:pt x="2777410" y="2671191"/>
                  <a:pt x="2671191" y="2777410"/>
                  <a:pt x="2540163" y="2777410"/>
                </a:cubicBezTo>
                <a:lnTo>
                  <a:pt x="237247" y="2777410"/>
                </a:lnTo>
                <a:cubicBezTo>
                  <a:pt x="106220" y="2777410"/>
                  <a:pt x="0" y="2671190"/>
                  <a:pt x="0" y="2540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0474CF-7CCB-20DD-E6E1-8A9CD0E038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1677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0474CF-7CCB-20DD-E6E1-8A9CD0E03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3DC1846-D39B-50FF-487A-FD15579093A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2049693"/>
            <a:ext cx="5593080" cy="275861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FA3B847E-CEDD-4F28-13DA-54DB86046169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8579893" y="133677"/>
            <a:ext cx="2515488" cy="2515488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BB57922-089B-617B-DB05-C881EA21986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rot="16200000">
            <a:off x="7666727" y="-76160"/>
            <a:ext cx="4560732" cy="465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6C75E6-2F25-C869-52E2-8C5D355F51AF}"/>
              </a:ext>
            </a:extLst>
          </p:cNvPr>
          <p:cNvSpPr>
            <a:spLocks/>
          </p:cNvSpPr>
          <p:nvPr userDrawn="1"/>
        </p:nvSpPr>
        <p:spPr bwMode="auto">
          <a:xfrm rot="18900000">
            <a:off x="8399071" y="-1421668"/>
            <a:ext cx="2843336" cy="2843336"/>
          </a:xfrm>
          <a:custGeom>
            <a:avLst/>
            <a:gdLst>
              <a:gd name="connsiteX0" fmla="*/ 0 w 2843336"/>
              <a:gd name="connsiteY0" fmla="*/ 0 h 2843336"/>
              <a:gd name="connsiteX1" fmla="*/ 2843336 w 2843336"/>
              <a:gd name="connsiteY1" fmla="*/ 2843336 h 2843336"/>
              <a:gd name="connsiteX2" fmla="*/ 268488 w 2843336"/>
              <a:gd name="connsiteY2" fmla="*/ 2843336 h 2843336"/>
              <a:gd name="connsiteX3" fmla="*/ 0 w 2843336"/>
              <a:gd name="connsiteY3" fmla="*/ 2585131 h 2843336"/>
              <a:gd name="connsiteX0" fmla="*/ 2843336 w 2934776"/>
              <a:gd name="connsiteY0" fmla="*/ 2843336 h 2934776"/>
              <a:gd name="connsiteX1" fmla="*/ 268488 w 2934776"/>
              <a:gd name="connsiteY1" fmla="*/ 2843336 h 2934776"/>
              <a:gd name="connsiteX2" fmla="*/ 0 w 2934776"/>
              <a:gd name="connsiteY2" fmla="*/ 2585131 h 2934776"/>
              <a:gd name="connsiteX3" fmla="*/ 0 w 2934776"/>
              <a:gd name="connsiteY3" fmla="*/ 0 h 2934776"/>
              <a:gd name="connsiteX4" fmla="*/ 2934776 w 2934776"/>
              <a:gd name="connsiteY4" fmla="*/ 2934776 h 2934776"/>
              <a:gd name="connsiteX0" fmla="*/ 2843336 w 2843336"/>
              <a:gd name="connsiteY0" fmla="*/ 2843336 h 2843336"/>
              <a:gd name="connsiteX1" fmla="*/ 268488 w 2843336"/>
              <a:gd name="connsiteY1" fmla="*/ 2843336 h 2843336"/>
              <a:gd name="connsiteX2" fmla="*/ 0 w 2843336"/>
              <a:gd name="connsiteY2" fmla="*/ 2585131 h 2843336"/>
              <a:gd name="connsiteX3" fmla="*/ 0 w 2843336"/>
              <a:gd name="connsiteY3" fmla="*/ 0 h 284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336" h="2843336">
                <a:moveTo>
                  <a:pt x="2843336" y="2843336"/>
                </a:moveTo>
                <a:lnTo>
                  <a:pt x="268488" y="2843336"/>
                </a:lnTo>
                <a:cubicBezTo>
                  <a:pt x="120207" y="2843336"/>
                  <a:pt x="0" y="2727734"/>
                  <a:pt x="0" y="2585131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10C533-42F2-F66F-9D74-979D4CA2EB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74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range - IQVIA">
    <p:bg>
      <p:bgPr>
        <a:gradFill>
          <a:gsLst>
            <a:gs pos="20000">
              <a:srgbClr val="FE8A12"/>
            </a:gs>
            <a:gs pos="80000">
              <a:srgbClr val="F4C65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>
                <a:solidFill>
                  <a:schemeClr val="bg1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FFE2C4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rgbClr val="FE8A1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F7C616C-CE7B-444E-93B8-D347D03AD088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02089-F58B-C84C-B4AB-BF6733B00F4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E3FE531-84E1-CA40-A404-BB9DBCC1632F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7635335-ADA9-F14A-AA59-3605F10A2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6B8EAA8-EC44-4144-A6F8-43D1C0C68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18D72-B986-414A-97FC-FCCE7B7F1B53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C17C8-380D-41B2-8F4E-B2A6A80204A7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D82C82-AD27-49A1-AB10-24272A1884F7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77A25CF-5914-0B4E-8C5F-E8D980A4A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2020.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EC9C87-CE31-4CA8-933C-B8C7C252CA86}"/>
              </a:ext>
            </a:extLst>
          </p:cNvPr>
          <p:cNvSpPr/>
          <p:nvPr/>
        </p:nvSpPr>
        <p:spPr>
          <a:xfrm>
            <a:off x="8810601" y="-1043234"/>
            <a:ext cx="365760" cy="36812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BC71F-4BC2-47A4-96C7-2E221AFAC452}"/>
              </a:ext>
            </a:extLst>
          </p:cNvPr>
          <p:cNvSpPr>
            <a:spLocks noChangeAspect="1"/>
          </p:cNvSpPr>
          <p:nvPr/>
        </p:nvSpPr>
        <p:spPr>
          <a:xfrm>
            <a:off x="9432234" y="-1043234"/>
            <a:ext cx="545114" cy="54864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EBD35E-79D5-4A08-BBFB-35E25D1D2A66}"/>
              </a:ext>
            </a:extLst>
          </p:cNvPr>
          <p:cNvSpPr>
            <a:spLocks noChangeAspect="1"/>
          </p:cNvSpPr>
          <p:nvPr/>
        </p:nvSpPr>
        <p:spPr>
          <a:xfrm>
            <a:off x="8373024" y="-1043234"/>
            <a:ext cx="181705" cy="18288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BD8E0C7-3A74-E943-836A-7A1E89CA9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5576FF8-95FB-5A4A-AD47-8ECC3E9AE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9F63AD4-B76D-3B4F-9D8D-50FE7011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1D6C41-2089-8944-A7DE-1B4DA2E9F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C861044-95A1-2B49-A60B-B4999A56CF9B}"/>
              </a:ext>
            </a:extLst>
          </p:cNvPr>
          <p:cNvGrpSpPr/>
          <p:nvPr/>
        </p:nvGrpSpPr>
        <p:grpSpPr>
          <a:xfrm>
            <a:off x="12325585" y="41736"/>
            <a:ext cx="1568505" cy="4234899"/>
            <a:chOff x="12325585" y="41736"/>
            <a:chExt cx="1568505" cy="4234899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52E4A4F-48AC-314F-832A-152FAA431290}"/>
                </a:ext>
              </a:extLst>
            </p:cNvPr>
            <p:cNvSpPr/>
            <p:nvPr/>
          </p:nvSpPr>
          <p:spPr bwMode="gray">
            <a:xfrm>
              <a:off x="12798661" y="253916"/>
              <a:ext cx="284385" cy="284385"/>
            </a:xfrm>
            <a:prstGeom prst="rect">
              <a:avLst/>
            </a:prstGeom>
            <a:solidFill>
              <a:srgbClr val="7FD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778FF28-E215-F743-9488-882D8EDD0511}"/>
                </a:ext>
              </a:extLst>
            </p:cNvPr>
            <p:cNvSpPr/>
            <p:nvPr/>
          </p:nvSpPr>
          <p:spPr bwMode="gray">
            <a:xfrm>
              <a:off x="12798661" y="590140"/>
              <a:ext cx="284385" cy="284385"/>
            </a:xfrm>
            <a:prstGeom prst="rect">
              <a:avLst/>
            </a:prstGeom>
            <a:solidFill>
              <a:srgbClr val="7FA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1618DEE-18B6-D745-8EED-3ED1371E9198}"/>
                </a:ext>
              </a:extLst>
            </p:cNvPr>
            <p:cNvSpPr/>
            <p:nvPr/>
          </p:nvSpPr>
          <p:spPr bwMode="gray">
            <a:xfrm>
              <a:off x="13135211" y="253916"/>
              <a:ext cx="284385" cy="284385"/>
            </a:xfrm>
            <a:prstGeom prst="rect">
              <a:avLst/>
            </a:prstGeom>
            <a:solidFill>
              <a:srgbClr val="40B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23BB6E3-FAB2-5F4B-B1C5-ECC7E64739F2}"/>
                </a:ext>
              </a:extLst>
            </p:cNvPr>
            <p:cNvSpPr/>
            <p:nvPr/>
          </p:nvSpPr>
          <p:spPr bwMode="gray">
            <a:xfrm>
              <a:off x="13135211" y="590140"/>
              <a:ext cx="284385" cy="284385"/>
            </a:xfrm>
            <a:prstGeom prst="rect">
              <a:avLst/>
            </a:prstGeom>
            <a:solidFill>
              <a:srgbClr val="40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D336131-DE9C-4C4E-BD70-9A4AC3A2929D}"/>
                </a:ext>
              </a:extLst>
            </p:cNvPr>
            <p:cNvSpPr/>
            <p:nvPr/>
          </p:nvSpPr>
          <p:spPr bwMode="gray">
            <a:xfrm>
              <a:off x="13471761" y="253916"/>
              <a:ext cx="284385" cy="284385"/>
            </a:xfrm>
            <a:prstGeom prst="rect">
              <a:avLst/>
            </a:prstGeom>
            <a:solidFill>
              <a:srgbClr val="BFE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275795E-B071-FE47-9C29-B3F692BBC02B}"/>
                </a:ext>
              </a:extLst>
            </p:cNvPr>
            <p:cNvSpPr/>
            <p:nvPr/>
          </p:nvSpPr>
          <p:spPr bwMode="gray">
            <a:xfrm>
              <a:off x="13471761" y="590140"/>
              <a:ext cx="284385" cy="284385"/>
            </a:xfrm>
            <a:prstGeom prst="rect">
              <a:avLst/>
            </a:prstGeom>
            <a:solidFill>
              <a:srgbClr val="BFD4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83B52BA-0D9D-134E-BA96-0A4FDACC53AE}"/>
                </a:ext>
              </a:extLst>
            </p:cNvPr>
            <p:cNvSpPr/>
            <p:nvPr/>
          </p:nvSpPr>
          <p:spPr bwMode="gray">
            <a:xfrm>
              <a:off x="12462111" y="928669"/>
              <a:ext cx="284385" cy="2843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5E5BC3B-0E3A-2449-8ACA-85F6A951CB01}"/>
                </a:ext>
              </a:extLst>
            </p:cNvPr>
            <p:cNvSpPr/>
            <p:nvPr/>
          </p:nvSpPr>
          <p:spPr bwMode="gray">
            <a:xfrm>
              <a:off x="12798661" y="1935420"/>
              <a:ext cx="284385" cy="284385"/>
            </a:xfrm>
            <a:prstGeom prst="rect">
              <a:avLst/>
            </a:prstGeom>
            <a:solidFill>
              <a:srgbClr val="F7D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EFF8B2C-FC11-CD46-9C8A-BD730900B2A6}"/>
                </a:ext>
              </a:extLst>
            </p:cNvPr>
            <p:cNvSpPr/>
            <p:nvPr/>
          </p:nvSpPr>
          <p:spPr bwMode="gray">
            <a:xfrm>
              <a:off x="13135211" y="1935420"/>
              <a:ext cx="284385" cy="284385"/>
            </a:xfrm>
            <a:prstGeom prst="rect">
              <a:avLst/>
            </a:prstGeom>
            <a:solidFill>
              <a:srgbClr val="F4C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52D731D-63C4-7E42-B942-5ADF27F0ADA2}"/>
                </a:ext>
              </a:extLst>
            </p:cNvPr>
            <p:cNvSpPr/>
            <p:nvPr/>
          </p:nvSpPr>
          <p:spPr bwMode="gray">
            <a:xfrm>
              <a:off x="13471761" y="1935420"/>
              <a:ext cx="284385" cy="284385"/>
            </a:xfrm>
            <a:prstGeom prst="rect">
              <a:avLst/>
            </a:prstGeom>
            <a:solidFill>
              <a:srgbClr val="FBE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E19D061-2CCE-864A-AFCF-BA62ED98CF10}"/>
                </a:ext>
              </a:extLst>
            </p:cNvPr>
            <p:cNvSpPr/>
            <p:nvPr/>
          </p:nvSpPr>
          <p:spPr bwMode="gray">
            <a:xfrm>
              <a:off x="12462111" y="592349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A251A5D-E834-5447-953F-4148EC11C9B8}"/>
                </a:ext>
              </a:extLst>
            </p:cNvPr>
            <p:cNvSpPr/>
            <p:nvPr/>
          </p:nvSpPr>
          <p:spPr bwMode="gray">
            <a:xfrm>
              <a:off x="12798661" y="2271740"/>
              <a:ext cx="284385" cy="284385"/>
            </a:xfrm>
            <a:prstGeom prst="rect">
              <a:avLst/>
            </a:prstGeom>
            <a:solidFill>
              <a:srgbClr val="FEC4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B01F80C-8595-A74C-AF49-6359801C9784}"/>
                </a:ext>
              </a:extLst>
            </p:cNvPr>
            <p:cNvSpPr/>
            <p:nvPr/>
          </p:nvSpPr>
          <p:spPr bwMode="gray">
            <a:xfrm>
              <a:off x="13135211" y="2271740"/>
              <a:ext cx="284385" cy="284385"/>
            </a:xfrm>
            <a:prstGeom prst="rect">
              <a:avLst/>
            </a:prstGeom>
            <a:solidFill>
              <a:srgbClr val="FEA7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C6370F1-26AD-E041-BA8A-F7DA8D95B8CA}"/>
                </a:ext>
              </a:extLst>
            </p:cNvPr>
            <p:cNvSpPr/>
            <p:nvPr/>
          </p:nvSpPr>
          <p:spPr bwMode="gray">
            <a:xfrm>
              <a:off x="13471761" y="2271740"/>
              <a:ext cx="284385" cy="284385"/>
            </a:xfrm>
            <a:prstGeom prst="rect">
              <a:avLst/>
            </a:prstGeom>
            <a:solidFill>
              <a:srgbClr val="FFE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AB45CE9-BB6C-0149-80BA-31C7AE5626C4}"/>
                </a:ext>
              </a:extLst>
            </p:cNvPr>
            <p:cNvSpPr/>
            <p:nvPr/>
          </p:nvSpPr>
          <p:spPr bwMode="gray">
            <a:xfrm>
              <a:off x="12462111" y="253916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FB35FDC-2232-864F-BADD-661D156158D6}"/>
                </a:ext>
              </a:extLst>
            </p:cNvPr>
            <p:cNvSpPr/>
            <p:nvPr/>
          </p:nvSpPr>
          <p:spPr bwMode="gray">
            <a:xfrm>
              <a:off x="12798661" y="1596891"/>
              <a:ext cx="284385" cy="284385"/>
            </a:xfrm>
            <a:prstGeom prst="rect">
              <a:avLst/>
            </a:prstGeom>
            <a:solidFill>
              <a:srgbClr val="7FD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7CB333C-9A58-F740-B08D-09FA1D104B15}"/>
                </a:ext>
              </a:extLst>
            </p:cNvPr>
            <p:cNvSpPr/>
            <p:nvPr/>
          </p:nvSpPr>
          <p:spPr bwMode="gray">
            <a:xfrm>
              <a:off x="13135211" y="1596891"/>
              <a:ext cx="284385" cy="284385"/>
            </a:xfrm>
            <a:prstGeom prst="rect">
              <a:avLst/>
            </a:prstGeom>
            <a:solidFill>
              <a:srgbClr val="40C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C89D992-5C10-3A45-BF16-4384F7BA6828}"/>
                </a:ext>
              </a:extLst>
            </p:cNvPr>
            <p:cNvSpPr/>
            <p:nvPr/>
          </p:nvSpPr>
          <p:spPr bwMode="gray">
            <a:xfrm>
              <a:off x="13471761" y="1596891"/>
              <a:ext cx="284385" cy="284385"/>
            </a:xfrm>
            <a:prstGeom prst="rect">
              <a:avLst/>
            </a:prstGeom>
            <a:solidFill>
              <a:srgbClr val="BFEF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E77EE0C-3660-884F-B742-095D504276D0}"/>
                </a:ext>
              </a:extLst>
            </p:cNvPr>
            <p:cNvSpPr/>
            <p:nvPr/>
          </p:nvSpPr>
          <p:spPr bwMode="gray">
            <a:xfrm>
              <a:off x="12462111" y="3533419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EEF83AE-8A27-C44A-9324-FA3A4896B8F4}"/>
                </a:ext>
              </a:extLst>
            </p:cNvPr>
            <p:cNvSpPr/>
            <p:nvPr/>
          </p:nvSpPr>
          <p:spPr bwMode="gray">
            <a:xfrm>
              <a:off x="13135211" y="3533419"/>
              <a:ext cx="284385" cy="28438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6F34DD6-075B-DD4E-91FD-7C3135028198}"/>
                </a:ext>
              </a:extLst>
            </p:cNvPr>
            <p:cNvSpPr/>
            <p:nvPr/>
          </p:nvSpPr>
          <p:spPr bwMode="gray">
            <a:xfrm>
              <a:off x="13471760" y="3533419"/>
              <a:ext cx="284385" cy="284385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045834D-FFE6-DA41-B70D-07AFA78D8BEC}"/>
                </a:ext>
              </a:extLst>
            </p:cNvPr>
            <p:cNvSpPr/>
            <p:nvPr/>
          </p:nvSpPr>
          <p:spPr bwMode="gray">
            <a:xfrm>
              <a:off x="12798661" y="3533419"/>
              <a:ext cx="284385" cy="284385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3C60060-D439-1846-8187-6B3648AB779C}"/>
                </a:ext>
              </a:extLst>
            </p:cNvPr>
            <p:cNvSpPr/>
            <p:nvPr/>
          </p:nvSpPr>
          <p:spPr bwMode="gray">
            <a:xfrm>
              <a:off x="12462111" y="2610269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94537A3-815B-654F-9405-8FC3B6F0C70F}"/>
                </a:ext>
              </a:extLst>
            </p:cNvPr>
            <p:cNvSpPr/>
            <p:nvPr/>
          </p:nvSpPr>
          <p:spPr bwMode="gray">
            <a:xfrm>
              <a:off x="12462111" y="1937629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B73106B-51C5-D541-9A87-B5CF0BC15FB3}"/>
                </a:ext>
              </a:extLst>
            </p:cNvPr>
            <p:cNvSpPr/>
            <p:nvPr/>
          </p:nvSpPr>
          <p:spPr bwMode="gray">
            <a:xfrm>
              <a:off x="12462111" y="227174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D23B5AC-DE23-104B-8B31-0D484A7F8E82}"/>
                </a:ext>
              </a:extLst>
            </p:cNvPr>
            <p:cNvSpPr/>
            <p:nvPr/>
          </p:nvSpPr>
          <p:spPr bwMode="gray">
            <a:xfrm>
              <a:off x="12462111" y="16013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4E537CA-716E-A04D-A674-A23B2F9F0641}"/>
                </a:ext>
              </a:extLst>
            </p:cNvPr>
            <p:cNvSpPr/>
            <p:nvPr/>
          </p:nvSpPr>
          <p:spPr bwMode="gray">
            <a:xfrm>
              <a:off x="12462111" y="1264989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E022DD8-7E50-6B40-9A0A-BB12BA4CB6EA}"/>
                </a:ext>
              </a:extLst>
            </p:cNvPr>
            <p:cNvSpPr/>
            <p:nvPr/>
          </p:nvSpPr>
          <p:spPr bwMode="gray">
            <a:xfrm>
              <a:off x="12462111" y="3074588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452789F3-816A-A644-BB73-0EBCDF25BAB5}"/>
                </a:ext>
              </a:extLst>
            </p:cNvPr>
            <p:cNvSpPr/>
            <p:nvPr/>
          </p:nvSpPr>
          <p:spPr bwMode="gray">
            <a:xfrm>
              <a:off x="12798661" y="2610269"/>
              <a:ext cx="284385" cy="284385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398C4E5-4403-FC41-9A95-9A4D9240F6E5}"/>
                </a:ext>
              </a:extLst>
            </p:cNvPr>
            <p:cNvSpPr/>
            <p:nvPr/>
          </p:nvSpPr>
          <p:spPr bwMode="gray">
            <a:xfrm>
              <a:off x="12798661" y="1264989"/>
              <a:ext cx="284385" cy="284385"/>
            </a:xfrm>
            <a:prstGeom prst="rect">
              <a:avLst/>
            </a:prstGeom>
            <a:solidFill>
              <a:srgbClr val="80B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94006C7-064B-7D49-916C-7FD52454F72C}"/>
                </a:ext>
              </a:extLst>
            </p:cNvPr>
            <p:cNvSpPr/>
            <p:nvPr/>
          </p:nvSpPr>
          <p:spPr bwMode="gray">
            <a:xfrm>
              <a:off x="12798661" y="928669"/>
              <a:ext cx="284385" cy="284385"/>
            </a:xfrm>
            <a:prstGeom prst="rect">
              <a:avLst/>
            </a:prstGeom>
            <a:solidFill>
              <a:srgbClr val="A1D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4188D44-56F8-0A4B-82CC-98A72AAAED7D}"/>
                </a:ext>
              </a:extLst>
            </p:cNvPr>
            <p:cNvSpPr/>
            <p:nvPr/>
          </p:nvSpPr>
          <p:spPr bwMode="gray">
            <a:xfrm>
              <a:off x="13135211" y="2610269"/>
              <a:ext cx="284385" cy="284385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C36ECE3-857B-D44D-8E8A-B01F5907C1C0}"/>
                </a:ext>
              </a:extLst>
            </p:cNvPr>
            <p:cNvSpPr/>
            <p:nvPr/>
          </p:nvSpPr>
          <p:spPr bwMode="gray">
            <a:xfrm>
              <a:off x="13135211" y="1264989"/>
              <a:ext cx="284385" cy="284385"/>
            </a:xfrm>
            <a:prstGeom prst="rect">
              <a:avLst/>
            </a:prstGeom>
            <a:solidFill>
              <a:srgbClr val="419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F5D37CA-B7D6-B840-BB93-5B58E0D65FC5}"/>
                </a:ext>
              </a:extLst>
            </p:cNvPr>
            <p:cNvSpPr/>
            <p:nvPr/>
          </p:nvSpPr>
          <p:spPr bwMode="gray">
            <a:xfrm>
              <a:off x="13135211" y="928669"/>
              <a:ext cx="284385" cy="284385"/>
            </a:xfrm>
            <a:prstGeom prst="rect">
              <a:avLst/>
            </a:prstGeom>
            <a:solidFill>
              <a:srgbClr val="72C4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3A568378-A642-8843-ABE4-1D22617BABE9}"/>
                </a:ext>
              </a:extLst>
            </p:cNvPr>
            <p:cNvSpPr/>
            <p:nvPr/>
          </p:nvSpPr>
          <p:spPr bwMode="gray">
            <a:xfrm>
              <a:off x="13471761" y="2610269"/>
              <a:ext cx="284385" cy="284385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2996DBD-9E22-D94C-8451-B43D1A1022A9}"/>
                </a:ext>
              </a:extLst>
            </p:cNvPr>
            <p:cNvSpPr/>
            <p:nvPr/>
          </p:nvSpPr>
          <p:spPr bwMode="gray">
            <a:xfrm>
              <a:off x="13471761" y="1264989"/>
              <a:ext cx="284385" cy="284385"/>
            </a:xfrm>
            <a:prstGeom prst="rect">
              <a:avLst/>
            </a:prstGeom>
            <a:solidFill>
              <a:srgbClr val="C0D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FA95D0E-D116-A94A-9C75-FF2794EFC7E5}"/>
                </a:ext>
              </a:extLst>
            </p:cNvPr>
            <p:cNvSpPr/>
            <p:nvPr/>
          </p:nvSpPr>
          <p:spPr bwMode="gray">
            <a:xfrm>
              <a:off x="13471761" y="928669"/>
              <a:ext cx="284385" cy="284385"/>
            </a:xfrm>
            <a:prstGeom prst="rect">
              <a:avLst/>
            </a:prstGeom>
            <a:solidFill>
              <a:srgbClr val="D0E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0598390-A137-A449-B489-8A878F15F4DD}"/>
                </a:ext>
              </a:extLst>
            </p:cNvPr>
            <p:cNvSpPr txBox="1"/>
            <p:nvPr/>
          </p:nvSpPr>
          <p:spPr>
            <a:xfrm>
              <a:off x="12325585" y="41736"/>
              <a:ext cx="15685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100%    50%     75%     25%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80A1A6A-874F-134B-A8DD-3CD456B31D0B}"/>
                </a:ext>
              </a:extLst>
            </p:cNvPr>
            <p:cNvSpPr/>
            <p:nvPr/>
          </p:nvSpPr>
          <p:spPr bwMode="gray">
            <a:xfrm>
              <a:off x="12462110" y="3992250"/>
              <a:ext cx="284385" cy="284385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71869EA-DDF0-F64D-9255-984F57AD749E}"/>
                </a:ext>
              </a:extLst>
            </p:cNvPr>
            <p:cNvSpPr txBox="1"/>
            <p:nvPr/>
          </p:nvSpPr>
          <p:spPr>
            <a:xfrm>
              <a:off x="12759146" y="4026720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>
                  <a:solidFill>
                    <a:schemeClr val="tx2"/>
                  </a:solidFill>
                </a:rPr>
                <a:t>5% Charcoal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5131676" y="6955423"/>
            <a:ext cx="7060325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(V2.0.1)</a:t>
            </a:r>
            <a:endParaRPr lang="en-US" sz="11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  <p:sldLayoutId id="2147484246" r:id="rId13"/>
    <p:sldLayoutId id="2147484247" r:id="rId14"/>
    <p:sldLayoutId id="2147484248" r:id="rId15"/>
    <p:sldLayoutId id="2147484249" r:id="rId16"/>
    <p:sldLayoutId id="2147484250" r:id="rId17"/>
    <p:sldLayoutId id="2147484251" r:id="rId18"/>
    <p:sldLayoutId id="2147484252" r:id="rId19"/>
    <p:sldLayoutId id="2147484253" r:id="rId20"/>
    <p:sldLayoutId id="2147484254" r:id="rId21"/>
    <p:sldLayoutId id="2147484255" r:id="rId22"/>
    <p:sldLayoutId id="2147484256" r:id="rId23"/>
    <p:sldLayoutId id="2147484257" r:id="rId24"/>
    <p:sldLayoutId id="2147484261" r:id="rId25"/>
    <p:sldLayoutId id="2147484258" r:id="rId26"/>
    <p:sldLayoutId id="2147484259" r:id="rId27"/>
    <p:sldLayoutId id="2147484260" r:id="rId28"/>
    <p:sldLayoutId id="2147484262" r:id="rId29"/>
    <p:sldLayoutId id="2147484272" r:id="rId30"/>
    <p:sldLayoutId id="2147484264" r:id="rId31"/>
    <p:sldLayoutId id="2147484265" r:id="rId32"/>
    <p:sldLayoutId id="2147484267" r:id="rId33"/>
    <p:sldLayoutId id="2147484271" r:id="rId34"/>
    <p:sldLayoutId id="2147484279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lhead.salesforce.com/content/learn/modules/lex_implementation_reports_dashboard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trailhead.salesforce.com/content/learn/projects/create-reports-and-dashboards-for-sales-and-marketing-manager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arathi.subramaniam@iqvia.com,%20swathi.cs@iqvia.com?subject=Sign%20up%20for%20Inside%20Sales%20Mastery%20Series" TargetMode="External"/><Relationship Id="rId2" Type="http://schemas.openxmlformats.org/officeDocument/2006/relationships/hyperlink" Target="mailto:barathi.subramaniam@iqvia.com,%20swathi.cs@iqvia.com?subject=I%20have%20a%20question%20for%20the%20Inside%20Sales%20Mastery%20Serie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56910A-16CA-C6EB-F056-2FB08EE6C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/>
              <a:t>Salesforce Reporting and Dashboard</a:t>
            </a:r>
            <a:endParaRPr lang="en-US">
              <a:cs typeface="Arial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97A4C1-5B60-AD22-B337-3068BA50E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Inside Sales Mastery Series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9503D30-3BB1-44CD-4FB1-270C13899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329" y="5518464"/>
            <a:ext cx="6349838" cy="95502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/>
              <a:t>Session# 2</a:t>
            </a:r>
          </a:p>
          <a:p>
            <a:r>
              <a:rPr lang="en-US"/>
              <a:t>Hosted by: Feedback &amp; Analytics Team (Marketing Operations)</a:t>
            </a:r>
            <a:endParaRPr lang="en-US">
              <a:cs typeface="Arial"/>
            </a:endParaRPr>
          </a:p>
          <a:p>
            <a:r>
              <a:rPr lang="en-US"/>
              <a:t>7 November 2024</a:t>
            </a:r>
            <a:endParaRPr lang="en-US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5EE66-DD79-7DE5-C63E-BBEB7823D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44" y="175329"/>
            <a:ext cx="3382873" cy="13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E99F41-FEF5-444B-BB9C-585D79BE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418" y="672770"/>
            <a:ext cx="9163983" cy="594360"/>
          </a:xfrm>
        </p:spPr>
        <p:txBody>
          <a:bodyPr lIns="91440" tIns="45720" rIns="91440" bIns="45720" anchor="ctr"/>
          <a:lstStyle/>
          <a:p>
            <a:r>
              <a:rPr lang="en-US"/>
              <a:t>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94E2EE-EA27-06F5-918D-3565711AE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The Trailheads in the Salesforce Help section can help with custom reports and dashboards. </a:t>
            </a:r>
            <a:endParaRPr lang="en-US"/>
          </a:p>
          <a:p>
            <a:r>
              <a:rPr lang="en-US">
                <a:solidFill>
                  <a:srgbClr val="2B3A42"/>
                </a:solidFill>
                <a:hlinkClick r:id="rId3"/>
              </a:rPr>
              <a:t>Reports &amp; Dashboards for Lightning Experience</a:t>
            </a:r>
            <a:endParaRPr lang="en-US"/>
          </a:p>
          <a:p>
            <a:r>
              <a:rPr lang="en-US">
                <a:solidFill>
                  <a:srgbClr val="2B3A42"/>
                </a:solidFill>
                <a:hlinkClick r:id="rId4"/>
              </a:rPr>
              <a:t>Create Reports and Dashboards for Sales and Marketing Managers</a:t>
            </a:r>
            <a:endParaRPr lang="en-US">
              <a:solidFill>
                <a:srgbClr val="2B3A42"/>
              </a:solidFill>
              <a:cs typeface="Arial" panose="020B0604020202020204"/>
            </a:endParaRPr>
          </a:p>
          <a:p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1114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A8FB-4D13-D63B-D0D2-2BB10244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Q&amp;A/Discussion</a:t>
            </a:r>
          </a:p>
        </p:txBody>
      </p:sp>
    </p:spTree>
    <p:extLst>
      <p:ext uri="{BB962C8B-B14F-4D97-AF65-F5344CB8AC3E}">
        <p14:creationId xmlns:p14="http://schemas.microsoft.com/office/powerpoint/2010/main" val="42021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0D22D8-1327-8DAA-3ED0-B89D1762FF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B865A2-2538-B4EE-A5AB-59DCA717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>
                <a:cs typeface="Arial"/>
              </a:rPr>
              <a:t>Reporting Needs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222CC-33B4-E55F-5904-1356220D5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>
              <a:latin typeface="Arial Narrow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4133-B62C-DE25-D388-4BEC115800D3}"/>
              </a:ext>
            </a:extLst>
          </p:cNvPr>
          <p:cNvSpPr txBox="1"/>
          <p:nvPr/>
        </p:nvSpPr>
        <p:spPr>
          <a:xfrm>
            <a:off x="383310" y="1491673"/>
            <a:ext cx="11587017" cy="44473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2B3A42"/>
                </a:solidFill>
                <a:ea typeface="+mn-lt"/>
                <a:cs typeface="+mn-lt"/>
              </a:rPr>
              <a:t>Inside Sales Team Dashboard -Understanding Task Management: Due and Overdue Tasks</a:t>
            </a:r>
            <a:endParaRPr lang="en-US"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>
                <a:cs typeface="Arial"/>
              </a:rPr>
              <a:t>Navigating Stages Reports: Focus on RFP Received</a:t>
            </a:r>
            <a:endParaRPr lang="en-US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>
                <a:cs typeface="Arial"/>
              </a:rPr>
              <a:t>Tracking Number of Accounts Created by IS Team</a:t>
            </a:r>
            <a:endParaRPr lang="en-US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>
                <a:cs typeface="Arial"/>
              </a:rPr>
              <a:t>Monitoring Contacts Created and Net New Meetings</a:t>
            </a:r>
            <a:endParaRPr lang="en-US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>
                <a:cs typeface="Arial"/>
              </a:rPr>
              <a:t>Opportunity Management</a:t>
            </a:r>
            <a:endParaRPr lang="en-US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>
                <a:cs typeface="Arial"/>
              </a:rPr>
              <a:t>Analyzing RFP Wins by Salesperson</a:t>
            </a:r>
            <a:endParaRPr lang="en-US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>
                <a:cs typeface="Arial"/>
              </a:rPr>
              <a:t>Weekly and Quarterly Task Breakdown Reports</a:t>
            </a:r>
            <a:endParaRPr lang="en-US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>
                <a:cs typeface="Arial"/>
              </a:rPr>
              <a:t>Generating Reports by Accounts and Job Titles</a:t>
            </a:r>
            <a:endParaRPr lang="en-US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>
                <a:solidFill>
                  <a:srgbClr val="2B3A42"/>
                </a:solidFill>
                <a:ea typeface="+mn-lt"/>
                <a:cs typeface="+mn-lt"/>
              </a:rPr>
              <a:t>Manager View Dashboard: Tracking Reps’ Completed </a:t>
            </a:r>
            <a:r>
              <a:rPr lang="en-US" sz="1600">
                <a:cs typeface="Arial"/>
              </a:rPr>
              <a:t>Tasks </a:t>
            </a:r>
            <a:r>
              <a:rPr lang="en-US" sz="1600">
                <a:solidFill>
                  <a:srgbClr val="2B3A42"/>
                </a:solidFill>
                <a:ea typeface="+mn-lt"/>
                <a:cs typeface="+mn-lt"/>
              </a:rPr>
              <a:t>and </a:t>
            </a:r>
            <a:r>
              <a:rPr lang="en-US" sz="1600">
                <a:solidFill>
                  <a:srgbClr val="2B3A42"/>
                </a:solidFill>
                <a:cs typeface="Arial"/>
              </a:rPr>
              <a:t>Opportunities Created</a:t>
            </a:r>
            <a:endParaRPr lang="en-US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>
                <a:solidFill>
                  <a:srgbClr val="2B3A42"/>
                </a:solidFill>
                <a:cs typeface="Arial"/>
              </a:rPr>
              <a:t>Global Inside Sales Dashboard</a:t>
            </a:r>
            <a:endParaRPr lang="en-US"/>
          </a:p>
          <a:p>
            <a:pPr marL="228600" indent="-228600">
              <a:buFont typeface=""/>
              <a:buChar char="•"/>
            </a:pPr>
            <a:endParaRPr lang="en-US" sz="1600"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2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75921F-E2CE-4D1D-B2C9-53542872E7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 anchorCtr="0"/>
          <a:lstStyle/>
          <a:p>
            <a:r>
              <a:rPr lang="en-GB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922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4DD43D-0CC8-442D-AEBC-8140C8BB6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/>
              <a:t>Introduction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Reports Creation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Custom Reports</a:t>
            </a:r>
          </a:p>
          <a:p>
            <a:pPr>
              <a:buClr>
                <a:srgbClr val="00A3E0"/>
              </a:buClr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Resources</a:t>
            </a:r>
          </a:p>
          <a:p>
            <a:pPr>
              <a:buClr>
                <a:srgbClr val="00A3E0"/>
              </a:buClr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Reporting Needs</a:t>
            </a:r>
          </a:p>
          <a:p>
            <a:pPr marL="0" indent="0">
              <a:buClr>
                <a:srgbClr val="00A3E0"/>
              </a:buClr>
              <a:buFont typeface="System Font Regular"/>
              <a:buNone/>
            </a:pPr>
            <a:endParaRPr lang="en-US" sz="1200">
              <a:ea typeface="+mn-lt"/>
              <a:cs typeface="+mn-lt"/>
            </a:endParaRPr>
          </a:p>
          <a:p>
            <a:pPr marL="182880" lvl="1" indent="0">
              <a:buClr>
                <a:srgbClr val="2B3A42"/>
              </a:buClr>
              <a:buNone/>
            </a:pPr>
            <a:endParaRPr lang="en-US" sz="1000">
              <a:cs typeface="Arial"/>
            </a:endParaRPr>
          </a:p>
          <a:p>
            <a:pPr lvl="1">
              <a:buClr>
                <a:srgbClr val="2B3A42"/>
              </a:buClr>
            </a:pPr>
            <a:endParaRPr lang="en-US" sz="1000">
              <a:cs typeface="Arial"/>
            </a:endParaRPr>
          </a:p>
          <a:p>
            <a:pPr>
              <a:buClr>
                <a:srgbClr val="00A3E0"/>
              </a:buClr>
              <a:buFont typeface="System Font Regular" panose="020B0604020202020204" pitchFamily="34" charset="0"/>
              <a:buChar char="+"/>
            </a:pPr>
            <a:endParaRPr lang="en-US" sz="1200">
              <a:cs typeface="Arial"/>
            </a:endParaRPr>
          </a:p>
          <a:p>
            <a:pPr lvl="1">
              <a:buClr>
                <a:srgbClr val="2B3A42"/>
              </a:buClr>
            </a:pPr>
            <a:endParaRPr lang="en-US" sz="1200">
              <a:cs typeface="Arial"/>
            </a:endParaRPr>
          </a:p>
          <a:p>
            <a:endParaRPr lang="en-US" sz="120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E99F41-FEF5-444B-BB9C-585D79BE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solidFill>
                  <a:schemeClr val="accent2"/>
                </a:solidFill>
                <a:cs typeface="Arial"/>
              </a:rPr>
              <a:t>Table of Contents</a:t>
            </a: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C524C-9A53-4D86-B780-099467E7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421" y="1481584"/>
            <a:ext cx="6215833" cy="4276349"/>
          </a:xfrm>
        </p:spPr>
        <p:txBody>
          <a:bodyPr/>
          <a:lstStyle/>
          <a:p>
            <a:r>
              <a:rPr lang="en-US" b="1"/>
              <a:t>About this Series</a:t>
            </a:r>
          </a:p>
          <a:p>
            <a:pPr lvl="1"/>
            <a:r>
              <a:rPr lang="en-US"/>
              <a:t>This training series is designed specifically for our inside sales team to enhance your skills in several key areas.</a:t>
            </a:r>
          </a:p>
          <a:p>
            <a:pPr lvl="1"/>
            <a:r>
              <a:rPr lang="en-GB"/>
              <a:t>Gain expertise in essential tools and techniques.</a:t>
            </a:r>
          </a:p>
          <a:p>
            <a:pPr lvl="1"/>
            <a:r>
              <a:rPr lang="en-GB"/>
              <a:t>Learn best practices to streamline your workflow.</a:t>
            </a:r>
          </a:p>
          <a:p>
            <a:pPr lvl="1"/>
            <a:r>
              <a:rPr lang="en-GB"/>
              <a:t>Ensure everyone is on the same page with the latest industry standards and practices.</a:t>
            </a:r>
            <a:endParaRPr lang="en-US"/>
          </a:p>
          <a:p>
            <a:r>
              <a:rPr lang="en-US"/>
              <a:t>Ask a question – Pre-submit your questions </a:t>
            </a:r>
            <a:r>
              <a:rPr lang="en-US" u="sng">
                <a:hlinkClick r:id="rId2"/>
              </a:rPr>
              <a:t>here</a:t>
            </a:r>
            <a:r>
              <a:rPr lang="en-US" u="sng"/>
              <a:t> </a:t>
            </a:r>
            <a:r>
              <a:rPr lang="en-US"/>
              <a:t>or ask during the office hours</a:t>
            </a:r>
            <a:endParaRPr lang="en-US">
              <a:cs typeface="Arial"/>
            </a:endParaRPr>
          </a:p>
          <a:p>
            <a:r>
              <a:rPr lang="en-US"/>
              <a:t>Learn how to leverage IQVIA’s marketing systems and processes most effectively</a:t>
            </a:r>
          </a:p>
          <a:p>
            <a:r>
              <a:rPr lang="en-US" b="1" u="sng"/>
              <a:t>Action:</a:t>
            </a:r>
            <a:r>
              <a:rPr lang="en-US" b="1"/>
              <a:t> </a:t>
            </a:r>
            <a:r>
              <a:rPr lang="en-US"/>
              <a:t>Sign up </a:t>
            </a:r>
            <a:r>
              <a:rPr lang="en-US">
                <a:hlinkClick r:id="rId3"/>
              </a:rPr>
              <a:t>here</a:t>
            </a:r>
            <a:r>
              <a:rPr lang="en-US"/>
              <a:t>, if you need to be added to the outlook invite</a:t>
            </a:r>
            <a:endParaRPr lang="en-GB"/>
          </a:p>
          <a:p>
            <a:r>
              <a:rPr lang="en-US" b="1" u="sng">
                <a:cs typeface="Arial"/>
              </a:rPr>
              <a:t>Reminder: </a:t>
            </a:r>
            <a:r>
              <a:rPr lang="en-US">
                <a:cs typeface="Arial"/>
              </a:rPr>
              <a:t>Save your questions for the end or enter in the chat. We will address as many as we can!</a:t>
            </a:r>
          </a:p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2B8F4A-7A4B-45BF-B1D1-FEB2E02D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Inside Sales Mastery Series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10614-0EFB-B791-3DE4-E32F6D2DD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95" y="2245865"/>
            <a:ext cx="5069502" cy="20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34C8CF-1117-B158-7FE8-D4E45027E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285750" indent="-285750">
              <a:lnSpc>
                <a:spcPct val="200000"/>
              </a:lnSpc>
            </a:pP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Reports are an easy way to retrieve, view, and share a detailed analysis of data</a:t>
            </a:r>
            <a:endParaRPr lang="en-US">
              <a:cs typeface="Arial" panose="020B0604020202020204"/>
            </a:endParaRPr>
          </a:p>
          <a:p>
            <a:pPr marL="285750" indent="-285750">
              <a:lnSpc>
                <a:spcPct val="200000"/>
              </a:lnSpc>
            </a:pPr>
            <a:r>
              <a:rPr lang="en-US">
                <a:cs typeface="Arial" panose="020B0604020202020204"/>
              </a:rPr>
              <a:t>Salesforce Reports can be filtered, grouped and summarized</a:t>
            </a:r>
          </a:p>
          <a:p>
            <a:pPr marL="285750" indent="-285750">
              <a:lnSpc>
                <a:spcPct val="200000"/>
              </a:lnSpc>
            </a:pPr>
            <a:r>
              <a:rPr lang="en-US">
                <a:cs typeface="Arial" panose="020B0604020202020204"/>
              </a:rPr>
              <a:t>Salesforce Reports can be displayed graphically through charts</a:t>
            </a:r>
          </a:p>
          <a:p>
            <a:pPr marL="285750" indent="-285750">
              <a:lnSpc>
                <a:spcPct val="200000"/>
              </a:lnSpc>
            </a:pPr>
            <a:r>
              <a:rPr lang="en-US">
                <a:cs typeface="Arial" panose="020B0604020202020204"/>
              </a:rPr>
              <a:t>Salesforce Reports can be organized in folders</a:t>
            </a:r>
          </a:p>
          <a:p>
            <a:pPr marL="285750" indent="-285750">
              <a:lnSpc>
                <a:spcPct val="200000"/>
              </a:lnSpc>
            </a:pPr>
            <a:r>
              <a:rPr lang="en-US">
                <a:cs typeface="Arial" panose="020B0604020202020204"/>
              </a:rPr>
              <a:t>Salesforce Report Folders determine the level of user access – View, Edit or Manage</a:t>
            </a:r>
          </a:p>
          <a:p>
            <a:pPr marL="285750" indent="-285750">
              <a:lnSpc>
                <a:spcPct val="200000"/>
              </a:lnSpc>
            </a:pPr>
            <a:r>
              <a:rPr lang="en-US">
                <a:cs typeface="Arial" panose="020B0604020202020204"/>
              </a:rPr>
              <a:t>Salesforce Report Folders can be public, hidden or shared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9D40BF-73F1-0726-A869-4BEB0A7A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>
                <a:cs typeface="Arial"/>
              </a:rPr>
              <a:t>Introduction</a:t>
            </a:r>
            <a:endParaRPr lang="en-US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8718-2C3A-1950-69E1-507A82E3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0FAE00-C3C8-6741-3912-6C9BE432E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Log in to your Salesforce account and go to the </a:t>
            </a:r>
            <a:r>
              <a:rPr lang="en-US" b="1">
                <a:solidFill>
                  <a:srgbClr val="2B3A42"/>
                </a:solidFill>
                <a:ea typeface="+mn-lt"/>
                <a:cs typeface="+mn-lt"/>
              </a:rPr>
              <a:t>Reports</a:t>
            </a: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 tab</a:t>
            </a:r>
          </a:p>
          <a:p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Click on </a:t>
            </a:r>
            <a:r>
              <a:rPr lang="en-US" b="1">
                <a:solidFill>
                  <a:srgbClr val="2B3A42"/>
                </a:solidFill>
                <a:ea typeface="+mn-lt"/>
                <a:cs typeface="+mn-lt"/>
              </a:rPr>
              <a:t>New Report</a:t>
            </a:r>
            <a:r>
              <a:rPr lang="en-US">
                <a:solidFill>
                  <a:srgbClr val="2B3A42"/>
                </a:solidFill>
                <a:ea typeface="+mn-lt"/>
                <a:cs typeface="+mn-lt"/>
              </a:rPr>
              <a:t> and select the type of data you're looking to report on, or you can type in keyword to find the report you're looking for</a:t>
            </a:r>
          </a:p>
          <a:p>
            <a:endParaRPr lang="en-US">
              <a:solidFill>
                <a:srgbClr val="2B3A42"/>
              </a:solidFill>
              <a:cs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DA7961-E2B2-BC24-78FE-850D0427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>
                <a:cs typeface="Arial"/>
              </a:rPr>
              <a:t>Reports Creation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A3EBA-1E41-8464-D8CE-D09F691BC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report type&#10;&#10;Description automatically generated">
            <a:extLst>
              <a:ext uri="{FF2B5EF4-FFF2-40B4-BE49-F238E27FC236}">
                <a16:creationId xmlns:a16="http://schemas.microsoft.com/office/drawing/2014/main" id="{A6D270FA-89BC-E8DF-F257-CA94B9F0E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12" y="2297401"/>
            <a:ext cx="5879523" cy="398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7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86AB7E-DD0D-74A6-71A4-43F970FCB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362723"/>
            <a:ext cx="11338560" cy="5917761"/>
          </a:xfrm>
        </p:spPr>
        <p:txBody>
          <a:bodyPr lIns="91440" tIns="45720" rIns="91440" bIns="45720" anchor="t"/>
          <a:lstStyle/>
          <a:p>
            <a:r>
              <a:rPr lang="en-US">
                <a:cs typeface="Arial"/>
              </a:rPr>
              <a:t>Select the Report Type and click </a:t>
            </a:r>
            <a:r>
              <a:rPr lang="en-US" b="1">
                <a:cs typeface="Arial"/>
              </a:rPr>
              <a:t>Start Report</a:t>
            </a:r>
          </a:p>
          <a:p>
            <a:endParaRPr lang="en-US" b="1">
              <a:cs typeface="Arial"/>
            </a:endParaRPr>
          </a:p>
          <a:p>
            <a:endParaRPr lang="en-US" b="1">
              <a:cs typeface="Arial"/>
            </a:endParaRPr>
          </a:p>
          <a:p>
            <a:endParaRPr lang="en-US" b="1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Add filters to narrow down the data, click the </a:t>
            </a:r>
            <a:r>
              <a:rPr lang="en-US" b="1">
                <a:cs typeface="Arial"/>
              </a:rPr>
              <a:t>Add </a:t>
            </a:r>
            <a:r>
              <a:rPr lang="en-US">
                <a:cs typeface="Arial"/>
              </a:rPr>
              <a:t>button under the filter and choose the fields to filter by</a:t>
            </a: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To Preview the data based on the filters click on </a:t>
            </a:r>
            <a:r>
              <a:rPr lang="en-US" b="1">
                <a:cs typeface="Arial"/>
              </a:rPr>
              <a:t>Update Preview Automatically</a:t>
            </a:r>
            <a:endParaRPr lang="en-US" b="1"/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8B84A-83A2-07C9-E063-A2A8A23F2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77E24BB-12B5-85CB-9DE1-B7135212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56" y="805872"/>
            <a:ext cx="10067925" cy="1828800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A26DD666-5C08-5CCB-2397-747D2AE6B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78" y="3433764"/>
            <a:ext cx="1816678" cy="243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86AB7E-DD0D-74A6-71A4-43F970FCB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362723"/>
            <a:ext cx="11338560" cy="5917761"/>
          </a:xfrm>
        </p:spPr>
        <p:txBody>
          <a:bodyPr lIns="91440" tIns="45720" rIns="91440" bIns="45720" anchor="t"/>
          <a:lstStyle/>
          <a:p>
            <a:r>
              <a:rPr lang="en-US">
                <a:cs typeface="Arial"/>
              </a:rPr>
              <a:t>Go to </a:t>
            </a:r>
            <a:r>
              <a:rPr lang="en-US" b="1">
                <a:cs typeface="Arial"/>
              </a:rPr>
              <a:t>Outline </a:t>
            </a:r>
            <a:r>
              <a:rPr lang="en-US">
                <a:cs typeface="Arial"/>
              </a:rPr>
              <a:t>and click the </a:t>
            </a:r>
            <a:r>
              <a:rPr lang="en-US" b="1">
                <a:cs typeface="Arial"/>
              </a:rPr>
              <a:t>Add </a:t>
            </a:r>
            <a:r>
              <a:rPr lang="en-US">
                <a:cs typeface="Arial"/>
              </a:rPr>
              <a:t>button under the Columns section and select the fields to include in the report</a:t>
            </a:r>
          </a:p>
          <a:p>
            <a:endParaRPr lang="en-US" b="1">
              <a:cs typeface="Arial"/>
            </a:endParaRPr>
          </a:p>
          <a:p>
            <a:endParaRPr lang="en-US" b="1">
              <a:cs typeface="Arial"/>
            </a:endParaRPr>
          </a:p>
          <a:p>
            <a:endParaRPr lang="en-US" b="1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Click on </a:t>
            </a:r>
            <a:r>
              <a:rPr lang="en-US" b="1">
                <a:cs typeface="Arial"/>
              </a:rPr>
              <a:t>Run </a:t>
            </a:r>
            <a:r>
              <a:rPr lang="en-US">
                <a:cs typeface="Arial"/>
              </a:rPr>
              <a:t>to verify the report results</a:t>
            </a:r>
            <a:endParaRPr lang="en-US"/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Post QA, click on </a:t>
            </a:r>
            <a:r>
              <a:rPr lang="en-US" b="1">
                <a:cs typeface="Arial"/>
              </a:rPr>
              <a:t>Save </a:t>
            </a:r>
            <a:r>
              <a:rPr lang="en-US">
                <a:cs typeface="Arial"/>
              </a:rPr>
              <a:t>and name the report and choose the appropriate folder and </a:t>
            </a:r>
            <a:r>
              <a:rPr lang="en-US" b="1">
                <a:cs typeface="Arial"/>
              </a:rPr>
              <a:t>Save </a:t>
            </a:r>
            <a:r>
              <a:rPr lang="en-US">
                <a:cs typeface="Arial"/>
              </a:rPr>
              <a:t>it</a:t>
            </a: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E32431B-20A4-A257-7762-ACCD135AF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20" y="710623"/>
            <a:ext cx="2053167" cy="157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7F70D-6598-FB18-38C6-D5F5C6489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7" y="2918788"/>
            <a:ext cx="3324225" cy="51435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6314850-DD0F-BCC8-B85E-42BB8FE01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29" y="4058180"/>
            <a:ext cx="1323975" cy="1133475"/>
          </a:xfrm>
          <a:prstGeom prst="rect">
            <a:avLst/>
          </a:prstGeom>
        </p:spPr>
      </p:pic>
      <p:pic>
        <p:nvPicPr>
          <p:cNvPr id="9" name="Picture 8" descr="A screenshot of a notebook&#10;&#10;Description automatically generated">
            <a:extLst>
              <a:ext uri="{FF2B5EF4-FFF2-40B4-BE49-F238E27FC236}">
                <a16:creationId xmlns:a16="http://schemas.microsoft.com/office/drawing/2014/main" id="{5E1212BA-4DF8-D2E5-3BE9-1B663E0DC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129" y="4061355"/>
            <a:ext cx="7627409" cy="268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9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0D22D8-1327-8DAA-3ED0-B89D1762FF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US">
                <a:cs typeface="Arial"/>
              </a:rPr>
              <a:t>Grouping and Graphic Representation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B865A2-2538-B4EE-A5AB-59DCA717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>
                <a:cs typeface="Arial"/>
              </a:rPr>
              <a:t>Custom Reports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222CC-33B4-E55F-5904-1356220D5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4133-B62C-DE25-D388-4BEC115800D3}"/>
              </a:ext>
            </a:extLst>
          </p:cNvPr>
          <p:cNvSpPr txBox="1"/>
          <p:nvPr/>
        </p:nvSpPr>
        <p:spPr>
          <a:xfrm>
            <a:off x="383310" y="1491673"/>
            <a:ext cx="11587017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1600">
                <a:solidFill>
                  <a:srgbClr val="2B3A42"/>
                </a:solidFill>
                <a:cs typeface="Arial"/>
              </a:rPr>
              <a:t>Data can be grouped by selecting the fields in the </a:t>
            </a:r>
            <a:r>
              <a:rPr lang="en-US" sz="1600" b="1">
                <a:solidFill>
                  <a:srgbClr val="2B3A42"/>
                </a:solidFill>
                <a:cs typeface="Arial"/>
              </a:rPr>
              <a:t>Groups Rows</a:t>
            </a:r>
            <a:r>
              <a:rPr lang="en-US" sz="1600">
                <a:solidFill>
                  <a:srgbClr val="2B3A42"/>
                </a:solidFill>
                <a:cs typeface="Arial"/>
              </a:rPr>
              <a:t> and </a:t>
            </a:r>
            <a:r>
              <a:rPr lang="en-US" sz="1600" b="1">
                <a:solidFill>
                  <a:srgbClr val="2B3A42"/>
                </a:solidFill>
                <a:cs typeface="Arial"/>
              </a:rPr>
              <a:t>Group Columns</a:t>
            </a:r>
            <a:r>
              <a:rPr lang="en-US" sz="1600">
                <a:solidFill>
                  <a:srgbClr val="2B3A42"/>
                </a:solidFill>
                <a:cs typeface="Arial"/>
              </a:rPr>
              <a:t> section for summary​ view</a:t>
            </a:r>
          </a:p>
          <a:p>
            <a:pPr marL="228600" indent="-228600">
              <a:buFont typeface="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>
                <a:solidFill>
                  <a:srgbClr val="2B3A42"/>
                </a:solidFill>
                <a:cs typeface="Arial"/>
              </a:rPr>
              <a:t>Data view can be modified by using the switches at the bottom of the report</a:t>
            </a:r>
          </a:p>
          <a:p>
            <a:pPr marL="228600" indent="-228600">
              <a:buFont typeface="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>
                <a:solidFill>
                  <a:srgbClr val="2B3A42"/>
                </a:solidFill>
                <a:cs typeface="Arial"/>
              </a:rPr>
              <a:t>​Click on </a:t>
            </a:r>
            <a:r>
              <a:rPr lang="en-US" sz="1600" b="1">
                <a:solidFill>
                  <a:srgbClr val="2B3A42"/>
                </a:solidFill>
                <a:cs typeface="Arial"/>
              </a:rPr>
              <a:t>Add Chart</a:t>
            </a:r>
            <a:r>
              <a:rPr lang="en-US" sz="1600">
                <a:solidFill>
                  <a:srgbClr val="2B3A42"/>
                </a:solidFill>
                <a:cs typeface="Arial"/>
              </a:rPr>
              <a:t> and </a:t>
            </a:r>
            <a:r>
              <a:rPr lang="en-US" sz="1600" b="1">
                <a:solidFill>
                  <a:srgbClr val="2B3A42"/>
                </a:solidFill>
                <a:cs typeface="Arial"/>
              </a:rPr>
              <a:t>Chart Properties</a:t>
            </a:r>
            <a:r>
              <a:rPr lang="en-US" sz="1600">
                <a:solidFill>
                  <a:srgbClr val="2B3A42"/>
                </a:solidFill>
                <a:cs typeface="Arial"/>
              </a:rPr>
              <a:t> for graphic representation of data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9F6BA9A-2346-CB83-0B54-631298993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77" y="1965855"/>
            <a:ext cx="2343150" cy="1000125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935608D5-91DE-51C5-32F1-5E74D5128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402" y="2258868"/>
            <a:ext cx="2152650" cy="723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E66ADB-812D-AB38-A328-58002C7DB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97" y="3508231"/>
            <a:ext cx="5543550" cy="257175"/>
          </a:xfrm>
          <a:prstGeom prst="rect">
            <a:avLst/>
          </a:prstGeom>
        </p:spPr>
      </p:pic>
      <p:pic>
        <p:nvPicPr>
          <p:cNvPr id="14" name="Picture 13" descr="A blue circle with a number of numbers&#10;&#10;Description automatically generated">
            <a:extLst>
              <a:ext uri="{FF2B5EF4-FFF2-40B4-BE49-F238E27FC236}">
                <a16:creationId xmlns:a16="http://schemas.microsoft.com/office/drawing/2014/main" id="{B7C19768-A5EB-9E9A-398A-12835E46E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54" y="4221884"/>
            <a:ext cx="18288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2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0D22D8-1327-8DAA-3ED0-B89D1762FF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US">
                <a:cs typeface="Arial"/>
              </a:rPr>
              <a:t>Joined Reports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B865A2-2538-B4EE-A5AB-59DCA717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>
                <a:cs typeface="Arial"/>
              </a:rPr>
              <a:t>Custom Reports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222CC-33B4-E55F-5904-1356220D5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4133-B62C-DE25-D388-4BEC115800D3}"/>
              </a:ext>
            </a:extLst>
          </p:cNvPr>
          <p:cNvSpPr txBox="1"/>
          <p:nvPr/>
        </p:nvSpPr>
        <p:spPr>
          <a:xfrm>
            <a:off x="383310" y="1491673"/>
            <a:ext cx="11587017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>
                <a:solidFill>
                  <a:srgbClr val="2B3A42"/>
                </a:solidFill>
                <a:cs typeface="Arial"/>
              </a:rPr>
              <a:t>Click on Report and select </a:t>
            </a:r>
            <a:r>
              <a:rPr lang="en-US" sz="1600" b="1">
                <a:solidFill>
                  <a:srgbClr val="2B3A42"/>
                </a:solidFill>
                <a:cs typeface="Arial"/>
              </a:rPr>
              <a:t>Joined Report </a:t>
            </a:r>
            <a:r>
              <a:rPr lang="en-US" sz="1600">
                <a:solidFill>
                  <a:srgbClr val="2B3A42"/>
                </a:solidFill>
                <a:cs typeface="Arial"/>
              </a:rPr>
              <a:t>and Apply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>
                <a:solidFill>
                  <a:srgbClr val="2B3A42"/>
                </a:solidFill>
                <a:cs typeface="Arial"/>
              </a:rPr>
              <a:t>Click on </a:t>
            </a:r>
            <a:r>
              <a:rPr lang="en-US" sz="1600" b="1">
                <a:solidFill>
                  <a:srgbClr val="2B3A42"/>
                </a:solidFill>
                <a:cs typeface="Arial"/>
              </a:rPr>
              <a:t>Add Block</a:t>
            </a:r>
            <a:r>
              <a:rPr lang="en-US" sz="1600">
                <a:solidFill>
                  <a:srgbClr val="2B3A42"/>
                </a:solidFill>
                <a:cs typeface="Arial"/>
              </a:rPr>
              <a:t> and select the </a:t>
            </a:r>
            <a:r>
              <a:rPr lang="en-US" sz="1600" b="1">
                <a:solidFill>
                  <a:srgbClr val="2B3A42"/>
                </a:solidFill>
                <a:cs typeface="Arial"/>
              </a:rPr>
              <a:t>Report Type</a:t>
            </a:r>
            <a:endParaRPr lang="en-US" sz="1600">
              <a:solidFill>
                <a:srgbClr val="2B3A42"/>
              </a:solidFill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1600" b="1">
              <a:solidFill>
                <a:srgbClr val="2B3A42"/>
              </a:solidFill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1600" b="1">
              <a:solidFill>
                <a:srgbClr val="2B3A42"/>
              </a:solidFill>
              <a:cs typeface="Arial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600">
                <a:solidFill>
                  <a:srgbClr val="2B3A42"/>
                </a:solidFill>
                <a:cs typeface="Arial"/>
              </a:rPr>
              <a:t>Click on the </a:t>
            </a:r>
            <a:r>
              <a:rPr lang="en-US" sz="1600" b="1">
                <a:solidFill>
                  <a:srgbClr val="2B3A42"/>
                </a:solidFill>
                <a:cs typeface="Arial"/>
              </a:rPr>
              <a:t>Fileds </a:t>
            </a:r>
            <a:r>
              <a:rPr lang="en-US" sz="1600">
                <a:solidFill>
                  <a:srgbClr val="2B3A42"/>
                </a:solidFill>
                <a:cs typeface="Arial"/>
              </a:rPr>
              <a:t>to review additional fields available</a:t>
            </a:r>
          </a:p>
          <a:p>
            <a:pPr marL="228600" indent="-228600">
              <a:buFont typeface="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  <a:p>
            <a:pPr marL="228600" indent="-228600">
              <a:buFont typeface=""/>
              <a:buChar char="•"/>
            </a:pPr>
            <a:endParaRPr lang="en-US" sz="1600">
              <a:solidFill>
                <a:srgbClr val="2B3A42"/>
              </a:solidFill>
              <a:cs typeface="Arial"/>
            </a:endParaRPr>
          </a:p>
        </p:txBody>
      </p:sp>
      <p:pic>
        <p:nvPicPr>
          <p:cNvPr id="5" name="Picture 4" descr="A screenshot of a report&#10;&#10;Description automatically generated">
            <a:extLst>
              <a:ext uri="{FF2B5EF4-FFF2-40B4-BE49-F238E27FC236}">
                <a16:creationId xmlns:a16="http://schemas.microsoft.com/office/drawing/2014/main" id="{09E5BE74-E126-38C8-7EC5-C03CAB1B1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05" y="1833275"/>
            <a:ext cx="3238500" cy="2752725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A9F5DCC-F2D2-E0D8-5F98-B3147BE34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18" y="5287241"/>
            <a:ext cx="27336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_V2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Institute PowerPoint Template-v2.0.1.potx" id="{638123C5-577D-4406-B527-D8F890DFF2EA}" vid="{14770E37-B516-4023-8AB8-5A650425DE78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c9b69b2-596d-4757-b9cd-cd8972304baa">
      <UserInfo>
        <DisplayName>Brennan, Garrett</DisplayName>
        <AccountId>59029</AccountId>
        <AccountType/>
      </UserInfo>
      <UserInfo>
        <DisplayName>Punzel, Natalie</DisplayName>
        <AccountId>64092</AccountId>
        <AccountType/>
      </UserInfo>
      <UserInfo>
        <DisplayName>Powell, Kristen</DisplayName>
        <AccountId>1208</AccountId>
        <AccountType/>
      </UserInfo>
      <UserInfo>
        <DisplayName>Cuff, Phil</DisplayName>
        <AccountId>9565</AccountId>
        <AccountType/>
      </UserInfo>
      <UserInfo>
        <DisplayName>LeBouef, David</DisplayName>
        <AccountId>87</AccountId>
        <AccountType/>
      </UserInfo>
    </SharedWithUsers>
    <lcf76f155ced4ddcb4097134ff3c332f xmlns="a3d99252-4236-4875-9705-b79300e2d557">
      <Terms xmlns="http://schemas.microsoft.com/office/infopath/2007/PartnerControls"/>
    </lcf76f155ced4ddcb4097134ff3c332f>
    <TaxCatchAll xmlns="1c9b69b2-596d-4757-b9cd-cd8972304ba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1A8027A94C54E8B871968FAA6C492" ma:contentTypeVersion="16" ma:contentTypeDescription="Create a new document." ma:contentTypeScope="" ma:versionID="462aaf31dcdf522561c146be05b251f4">
  <xsd:schema xmlns:xsd="http://www.w3.org/2001/XMLSchema" xmlns:xs="http://www.w3.org/2001/XMLSchema" xmlns:p="http://schemas.microsoft.com/office/2006/metadata/properties" xmlns:ns2="a3d99252-4236-4875-9705-b79300e2d557" xmlns:ns3="1c9b69b2-596d-4757-b9cd-cd8972304baa" targetNamespace="http://schemas.microsoft.com/office/2006/metadata/properties" ma:root="true" ma:fieldsID="9e6ee6a28acd404001292acf7e11d403" ns2:_="" ns3:_="">
    <xsd:import namespace="a3d99252-4236-4875-9705-b79300e2d557"/>
    <xsd:import namespace="1c9b69b2-596d-4757-b9cd-cd8972304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Doc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99252-4236-4875-9705-b79300e2d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DocTags" ma:index="20" nillable="true" ma:displayName="MediaServiceDocTags" ma:hidden="true" ma:internalName="MediaServiceDoc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b69b2-596d-4757-b9cd-cd897230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67e752f-aa54-418c-a827-14a947def056}" ma:internalName="TaxCatchAll" ma:showField="CatchAllData" ma:web="1c9b69b2-596d-4757-b9cd-cd8972304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FA36F-FEF7-49E4-9BD0-84D52479AC86}">
  <ds:schemaRefs>
    <ds:schemaRef ds:uri="http://www.w3.org/XML/1998/namespace"/>
    <ds:schemaRef ds:uri="http://purl.org/dc/elements/1.1/"/>
    <ds:schemaRef ds:uri="a3d99252-4236-4875-9705-b79300e2d557"/>
    <ds:schemaRef ds:uri="1c9b69b2-596d-4757-b9cd-cd8972304baa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8BAB4F1-BB1C-4DC6-836C-36A209D0BA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5704BE-8B9D-47D2-8F8F-973105698780}">
  <ds:schemaRefs>
    <ds:schemaRef ds:uri="1c9b69b2-596d-4757-b9cd-cd8972304baa"/>
    <ds:schemaRef ds:uri="a3d99252-4236-4875-9705-b79300e2d5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562</Words>
  <Application>Microsoft Office PowerPoint</Application>
  <PresentationFormat>Widescreen</PresentationFormat>
  <Paragraphs>118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Georgia</vt:lpstr>
      <vt:lpstr>System Font Regular</vt:lpstr>
      <vt:lpstr>Wingdings</vt:lpstr>
      <vt:lpstr>IQVIA_V2.0.0</vt:lpstr>
      <vt:lpstr>think-cell Slide</vt:lpstr>
      <vt:lpstr>Inside Sales Mastery Series</vt:lpstr>
      <vt:lpstr>Table of Contents</vt:lpstr>
      <vt:lpstr>Welcome to Inside Sales Mastery Series</vt:lpstr>
      <vt:lpstr>Introduction</vt:lpstr>
      <vt:lpstr>Reports Creation</vt:lpstr>
      <vt:lpstr>PowerPoint Presentation</vt:lpstr>
      <vt:lpstr>PowerPoint Presentation</vt:lpstr>
      <vt:lpstr>Custom Reports</vt:lpstr>
      <vt:lpstr>Custom Reports</vt:lpstr>
      <vt:lpstr>Resources</vt:lpstr>
      <vt:lpstr>Open Q&amp;A/Discussion</vt:lpstr>
      <vt:lpstr>Reporting Needs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Automation &amp; Operations</dc:title>
  <dc:creator>Cuff, Phil</dc:creator>
  <cp:lastModifiedBy>Cuff, Phil</cp:lastModifiedBy>
  <cp:revision>2</cp:revision>
  <cp:lastPrinted>1601-01-01T00:00:00Z</cp:lastPrinted>
  <dcterms:created xsi:type="dcterms:W3CDTF">2021-05-11T09:38:04Z</dcterms:created>
  <dcterms:modified xsi:type="dcterms:W3CDTF">2024-11-11T10:05:03Z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0x0101007741A8027A94C54E8B871968FAA6C492</vt:lpwstr>
  </property>
  <property fmtid="{D5CDD505-2E9C-101B-9397-08002B2CF9AE}" pid="3" name="MediaServiceImageTags">
    <vt:lpwstr/>
  </property>
</Properties>
</file>